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91" r:id="rId5"/>
    <p:sldId id="259" r:id="rId6"/>
    <p:sldId id="260" r:id="rId7"/>
    <p:sldId id="261" r:id="rId8"/>
    <p:sldId id="265" r:id="rId9"/>
    <p:sldId id="262" r:id="rId10"/>
    <p:sldId id="266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8" r:id="rId20"/>
    <p:sldId id="289" r:id="rId21"/>
    <p:sldId id="287" r:id="rId22"/>
    <p:sldId id="290" r:id="rId23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970" autoAdjust="0"/>
  </p:normalViewPr>
  <p:slideViewPr>
    <p:cSldViewPr>
      <p:cViewPr varScale="1">
        <p:scale>
          <a:sx n="58" d="100"/>
          <a:sy n="58" d="100"/>
        </p:scale>
        <p:origin x="-257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87B50-87A0-49DE-8E1E-0DFD843EF09C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2FD64-426C-423D-A25C-188D3F478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85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E9AFD46D-4581-4C88-9235-4DB8BE2974D8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D669EF8-8BDB-49BF-98CC-499FBA5CC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4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9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02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35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27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6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3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3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17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01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07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81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82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82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12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66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69EF8-8BDB-49BF-98CC-499FBA5CC2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4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6673-2FA1-4715-B681-E75A2E2AEA87}" type="datetime1">
              <a:rPr lang="en-US" smtClean="0"/>
              <a:t>6/5/2021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2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919DA-89DE-4346-ACC1-5C68F2125442}" type="datetime1">
              <a:rPr lang="en-US" smtClean="0"/>
              <a:t>6/5/2021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0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E813-AF6D-4634-BB53-BE911B39F628}" type="datetime1">
              <a:rPr lang="en-US" smtClean="0"/>
              <a:t>6/5/2021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795E-02A9-4F8E-8BA9-13947AE396BC}" type="datetime1">
              <a:rPr lang="en-US" smtClean="0"/>
              <a:t>6/5/2021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4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41AA-6E3E-4996-A842-93A60B62F6B7}" type="datetime1">
              <a:rPr lang="en-US" smtClean="0"/>
              <a:t>6/5/2021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8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8B0B-B961-4E0E-BA27-7A68237E637D}" type="datetime1">
              <a:rPr lang="en-US" smtClean="0"/>
              <a:t>6/5/2021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6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4FA4-C72D-45DB-B582-CD5ACE17DA70}" type="datetime1">
              <a:rPr lang="en-US" smtClean="0"/>
              <a:t>6/5/2021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0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7968-272F-4B23-8E08-611F2D1D143B}" type="datetime1">
              <a:rPr lang="en-US" smtClean="0"/>
              <a:t>6/5/2021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4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79283-3EA3-4C9C-AF2D-66C7B30B15FB}" type="datetime1">
              <a:rPr lang="en-US" smtClean="0"/>
              <a:t>6/5/2021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9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7847-B25C-4E64-A1BB-0D1833E19343}" type="datetime1">
              <a:rPr lang="en-US" smtClean="0"/>
              <a:t>6/5/2021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4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29E3-CB7F-4271-8C33-9A58B37ED06C}" type="datetime1">
              <a:rPr lang="en-US" smtClean="0"/>
              <a:t>6/5/2021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EEA93-ACD6-4AA8-841B-7E1578DF337D}" type="datetime1">
              <a:rPr lang="en-US" smtClean="0"/>
              <a:t>6/5/2021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A3EDA-7E62-4679-A08D-FF786A436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5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8280920" cy="2376264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Small Scale Collaborative Study for the</a:t>
            </a:r>
            <a:br>
              <a:rPr lang="en-US" dirty="0"/>
            </a:br>
            <a:r>
              <a:rPr lang="en-US" dirty="0"/>
              <a:t>Determination of </a:t>
            </a:r>
            <a:r>
              <a:rPr lang="en-US" dirty="0" err="1"/>
              <a:t>Trifluralin</a:t>
            </a:r>
            <a:r>
              <a:rPr lang="en-US" dirty="0"/>
              <a:t> TC and EC formulation by HPLC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Report to CIPAC</a:t>
            </a:r>
            <a:br>
              <a:rPr lang="en-US" dirty="0" smtClean="0"/>
            </a:br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Shenyang SYRICI Testing Co., Ltd.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Method developed by Jiangsu </a:t>
            </a:r>
            <a:r>
              <a:rPr lang="en-US" dirty="0" err="1" smtClean="0">
                <a:solidFill>
                  <a:srgbClr val="FF0000"/>
                </a:solidFill>
              </a:rPr>
              <a:t>Fengshan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06537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93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346050"/>
          </a:xfrm>
        </p:spPr>
        <p:txBody>
          <a:bodyPr>
            <a:noAutofit/>
          </a:bodyPr>
          <a:lstStyle/>
          <a:p>
            <a:r>
              <a:rPr lang="en-US" sz="2000" b="1" dirty="0"/>
              <a:t>Analytical </a:t>
            </a:r>
            <a:r>
              <a:rPr lang="en-US" sz="2000" b="1" dirty="0" smtClean="0"/>
              <a:t>Condition of Participants</a:t>
            </a:r>
            <a:endParaRPr lang="en-US" sz="2000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69098"/>
            <a:ext cx="8583815" cy="412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55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6.1 Data Review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summary it can be stated that the method deviations, noted by the participants, were deemed not to affect the analytical results significantly and therefore all data sets from </a:t>
            </a:r>
            <a:r>
              <a:rPr lang="en-US" dirty="0" smtClean="0">
                <a:solidFill>
                  <a:srgbClr val="FF0000"/>
                </a:solidFill>
              </a:rPr>
              <a:t>4 participating </a:t>
            </a:r>
            <a:r>
              <a:rPr lang="en-US" dirty="0">
                <a:solidFill>
                  <a:srgbClr val="FF0000"/>
                </a:solidFill>
              </a:rPr>
              <a:t>laboratories </a:t>
            </a:r>
            <a:r>
              <a:rPr lang="en-US" dirty="0"/>
              <a:t>were included within the statistical </a:t>
            </a:r>
            <a:r>
              <a:rPr lang="en-US" dirty="0" smtClean="0"/>
              <a:t>assessment.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5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6.2 Determination of </a:t>
            </a:r>
            <a:r>
              <a:rPr lang="en-US" b="1" dirty="0" err="1" smtClean="0"/>
              <a:t>Trifluralin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statistical evaluation of the data was accomplished following the “Guidelines for CIPAC Collaborative Study Procedures for Assessment of Performance of Analytical Methods”, according </a:t>
            </a:r>
            <a:r>
              <a:rPr lang="en-US" dirty="0">
                <a:solidFill>
                  <a:srgbClr val="FF0000"/>
                </a:solidFill>
              </a:rPr>
              <a:t>to DIN ISO 5725</a:t>
            </a:r>
            <a:r>
              <a:rPr lang="en-US" dirty="0"/>
              <a:t>. The testing for outliers/stragglers of the laboratory mean values were performed according to Grubbs test on a 1%/5% significance level, respectively.</a:t>
            </a:r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4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Table 1 Results of </a:t>
            </a:r>
            <a:r>
              <a:rPr lang="en-US" b="1" dirty="0" smtClean="0"/>
              <a:t>4 </a:t>
            </a:r>
            <a:r>
              <a:rPr lang="en-US" b="1" dirty="0"/>
              <a:t>labs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29431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879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Table 2  Mean values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2736" y="1844824"/>
            <a:ext cx="13506687" cy="2692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24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2169" y="2647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Table 3 Summary of the statistical </a:t>
            </a:r>
            <a:r>
              <a:rPr lang="en-US" sz="3200" b="1" dirty="0" smtClean="0"/>
              <a:t>evaluation</a:t>
            </a:r>
            <a:endParaRPr lang="en-US" sz="320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136812" cy="510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7268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Fig. 1 </a:t>
            </a:r>
            <a:r>
              <a:rPr lang="en-US" dirty="0" err="1" smtClean="0"/>
              <a:t>Trifluralin</a:t>
            </a:r>
            <a:r>
              <a:rPr lang="en-US" dirty="0" smtClean="0"/>
              <a:t> TC-1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47" y="2267553"/>
            <a:ext cx="4394223" cy="3587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283968" y="16288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Mean value:	   982.06 g/kg</a:t>
            </a:r>
          </a:p>
          <a:p>
            <a:r>
              <a:rPr lang="en-US" dirty="0" err="1"/>
              <a:t>Sr</a:t>
            </a:r>
            <a:r>
              <a:rPr lang="en-US" dirty="0"/>
              <a:t>:	           </a:t>
            </a:r>
            <a:r>
              <a:rPr lang="en-US" dirty="0" smtClean="0"/>
              <a:t>         3.09</a:t>
            </a:r>
            <a:endParaRPr lang="en-US" dirty="0"/>
          </a:p>
          <a:p>
            <a:r>
              <a:rPr lang="en-US" dirty="0"/>
              <a:t>SR:	           </a:t>
            </a:r>
            <a:r>
              <a:rPr lang="en-US" dirty="0" smtClean="0"/>
              <a:t>         3.88</a:t>
            </a:r>
            <a:endParaRPr lang="en-US" dirty="0"/>
          </a:p>
          <a:p>
            <a:r>
              <a:rPr lang="en-US" dirty="0"/>
              <a:t>RSDR:         </a:t>
            </a:r>
            <a:r>
              <a:rPr lang="en-US" dirty="0" smtClean="0"/>
              <a:t>                  0.40</a:t>
            </a:r>
            <a:endParaRPr lang="en-US" dirty="0"/>
          </a:p>
          <a:p>
            <a:r>
              <a:rPr lang="en-US" dirty="0" err="1"/>
              <a:t>RSDR（Hor</a:t>
            </a:r>
            <a:r>
              <a:rPr lang="en-US" dirty="0"/>
              <a:t>）:        </a:t>
            </a:r>
            <a:r>
              <a:rPr lang="en-US" dirty="0" smtClean="0"/>
              <a:t>    1.42</a:t>
            </a:r>
            <a:endParaRPr lang="en-US" dirty="0"/>
          </a:p>
          <a:p>
            <a:r>
              <a:rPr lang="en-US" dirty="0" err="1"/>
              <a:t>HorRat</a:t>
            </a:r>
            <a:r>
              <a:rPr lang="en-US" dirty="0"/>
              <a:t>:     	</a:t>
            </a:r>
            <a:r>
              <a:rPr lang="en-US" dirty="0" smtClean="0"/>
              <a:t>   0.279</a:t>
            </a:r>
            <a:endParaRPr lang="en-US" dirty="0"/>
          </a:p>
          <a:p>
            <a:r>
              <a:rPr lang="en-US" dirty="0"/>
              <a:t>Outlier (Grubbs):         none</a:t>
            </a:r>
          </a:p>
          <a:p>
            <a:r>
              <a:rPr lang="en-US" dirty="0"/>
              <a:t>Straggler (Grubbs)：   none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28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Fig. 2 </a:t>
            </a:r>
            <a:r>
              <a:rPr lang="en-US" dirty="0" err="1"/>
              <a:t>Trifluralin</a:t>
            </a:r>
            <a:r>
              <a:rPr lang="en-US" dirty="0"/>
              <a:t> </a:t>
            </a:r>
            <a:r>
              <a:rPr lang="en-US" dirty="0" smtClean="0"/>
              <a:t>TC-2</a:t>
            </a:r>
            <a:endParaRPr 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464341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355976" y="177281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Mean value:	   980.55 g/kg</a:t>
            </a:r>
          </a:p>
          <a:p>
            <a:r>
              <a:rPr lang="en-US" dirty="0" err="1"/>
              <a:t>Sr</a:t>
            </a:r>
            <a:r>
              <a:rPr lang="en-US" dirty="0"/>
              <a:t>:	           </a:t>
            </a:r>
            <a:r>
              <a:rPr lang="en-US" dirty="0" smtClean="0"/>
              <a:t>          2.32</a:t>
            </a:r>
            <a:endParaRPr lang="en-US" dirty="0"/>
          </a:p>
          <a:p>
            <a:r>
              <a:rPr lang="en-US" dirty="0"/>
              <a:t>SR:	           </a:t>
            </a:r>
            <a:r>
              <a:rPr lang="en-US" dirty="0" smtClean="0"/>
              <a:t>          3.12</a:t>
            </a:r>
            <a:endParaRPr lang="en-US" dirty="0"/>
          </a:p>
          <a:p>
            <a:r>
              <a:rPr lang="en-US" dirty="0"/>
              <a:t>RSDR:        </a:t>
            </a:r>
            <a:r>
              <a:rPr lang="en-US" dirty="0" smtClean="0"/>
              <a:t>                    </a:t>
            </a:r>
            <a:r>
              <a:rPr lang="en-US" dirty="0"/>
              <a:t>0.32</a:t>
            </a:r>
          </a:p>
          <a:p>
            <a:r>
              <a:rPr lang="en-US" dirty="0" err="1"/>
              <a:t>RSDR（Hor</a:t>
            </a:r>
            <a:r>
              <a:rPr lang="en-US" dirty="0"/>
              <a:t>）:        </a:t>
            </a:r>
            <a:r>
              <a:rPr lang="en-US" dirty="0" smtClean="0"/>
              <a:t>     1.42</a:t>
            </a:r>
            <a:endParaRPr lang="en-US" dirty="0"/>
          </a:p>
          <a:p>
            <a:r>
              <a:rPr lang="en-US" dirty="0" err="1"/>
              <a:t>HorRat</a:t>
            </a:r>
            <a:r>
              <a:rPr lang="en-US" dirty="0"/>
              <a:t>:     	</a:t>
            </a:r>
            <a:r>
              <a:rPr lang="en-US" dirty="0" smtClean="0"/>
              <a:t>    0.224</a:t>
            </a:r>
            <a:endParaRPr lang="en-US" dirty="0"/>
          </a:p>
          <a:p>
            <a:r>
              <a:rPr lang="en-US" dirty="0"/>
              <a:t>Outlier (Grubbs): </a:t>
            </a:r>
            <a:r>
              <a:rPr lang="en-US" dirty="0" smtClean="0"/>
              <a:t>        none</a:t>
            </a:r>
            <a:endParaRPr lang="en-US" dirty="0"/>
          </a:p>
          <a:p>
            <a:r>
              <a:rPr lang="en-US" dirty="0"/>
              <a:t>Straggler (Grubbs</a:t>
            </a:r>
            <a:r>
              <a:rPr lang="en-US" dirty="0" smtClean="0"/>
              <a:t>)：   none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26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Fig. </a:t>
            </a:r>
            <a:r>
              <a:rPr lang="en-US" dirty="0" err="1" smtClean="0"/>
              <a:t>Trifluralin</a:t>
            </a:r>
            <a:r>
              <a:rPr lang="en-US" dirty="0" smtClean="0"/>
              <a:t> EC-1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19" y="2132856"/>
            <a:ext cx="4634230" cy="353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4211960" y="206084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Mean value:	   456.68 g/kg</a:t>
            </a:r>
          </a:p>
          <a:p>
            <a:r>
              <a:rPr lang="en-US" dirty="0" err="1"/>
              <a:t>S</a:t>
            </a:r>
            <a:r>
              <a:rPr lang="en-US" baseline="-25000" dirty="0" err="1"/>
              <a:t>r</a:t>
            </a:r>
            <a:r>
              <a:rPr lang="en-US" dirty="0"/>
              <a:t>:	           </a:t>
            </a:r>
            <a:r>
              <a:rPr lang="en-US" dirty="0" smtClean="0"/>
              <a:t>          2.00</a:t>
            </a:r>
            <a:endParaRPr lang="en-US" dirty="0"/>
          </a:p>
          <a:p>
            <a:r>
              <a:rPr lang="en-US" dirty="0"/>
              <a:t>S</a:t>
            </a:r>
            <a:r>
              <a:rPr lang="en-US" baseline="-25000" dirty="0"/>
              <a:t>R</a:t>
            </a:r>
            <a:r>
              <a:rPr lang="en-US" dirty="0"/>
              <a:t>:	           </a:t>
            </a:r>
            <a:r>
              <a:rPr lang="en-US" dirty="0" smtClean="0"/>
              <a:t>          2.23</a:t>
            </a:r>
            <a:endParaRPr lang="en-US" dirty="0"/>
          </a:p>
          <a:p>
            <a:r>
              <a:rPr lang="en-US" dirty="0"/>
              <a:t>RSD</a:t>
            </a:r>
            <a:r>
              <a:rPr lang="en-US" baseline="-25000" dirty="0"/>
              <a:t>R</a:t>
            </a:r>
            <a:r>
              <a:rPr lang="en-US" dirty="0"/>
              <a:t>:         </a:t>
            </a:r>
            <a:r>
              <a:rPr lang="en-US" dirty="0" smtClean="0"/>
              <a:t>                    0.49</a:t>
            </a:r>
            <a:endParaRPr lang="en-US" dirty="0"/>
          </a:p>
          <a:p>
            <a:r>
              <a:rPr lang="en-US" dirty="0" err="1"/>
              <a:t>RSD</a:t>
            </a:r>
            <a:r>
              <a:rPr lang="en-US" baseline="-25000" dirty="0" err="1"/>
              <a:t>R（Hor</a:t>
            </a:r>
            <a:r>
              <a:rPr lang="en-US" baseline="-25000" dirty="0"/>
              <a:t>）:        </a:t>
            </a:r>
            <a:r>
              <a:rPr lang="en-US" baseline="-25000" dirty="0" smtClean="0"/>
              <a:t>                    </a:t>
            </a:r>
            <a:r>
              <a:rPr lang="en-US" dirty="0" smtClean="0"/>
              <a:t>1.59</a:t>
            </a:r>
            <a:endParaRPr lang="en-US" dirty="0"/>
          </a:p>
          <a:p>
            <a:r>
              <a:rPr lang="en-US" dirty="0" err="1"/>
              <a:t>HorRat</a:t>
            </a:r>
            <a:r>
              <a:rPr lang="en-US" dirty="0"/>
              <a:t>:     	</a:t>
            </a:r>
            <a:r>
              <a:rPr lang="en-US" dirty="0" smtClean="0"/>
              <a:t>   0.307</a:t>
            </a:r>
            <a:endParaRPr lang="en-US" dirty="0"/>
          </a:p>
          <a:p>
            <a:r>
              <a:rPr lang="en-US" dirty="0"/>
              <a:t>Outlier (Grubbs)</a:t>
            </a:r>
            <a:r>
              <a:rPr lang="zh-CN" altLang="en-US" dirty="0"/>
              <a:t>：</a:t>
            </a:r>
            <a:r>
              <a:rPr lang="en-US" dirty="0"/>
              <a:t> </a:t>
            </a:r>
            <a:r>
              <a:rPr lang="en-US" dirty="0" smtClean="0"/>
              <a:t>   none</a:t>
            </a:r>
            <a:endParaRPr lang="en-US" dirty="0"/>
          </a:p>
          <a:p>
            <a:r>
              <a:rPr lang="en-US" dirty="0"/>
              <a:t>Straggler (Grubbs)</a:t>
            </a:r>
            <a:r>
              <a:rPr lang="zh-CN" altLang="en-US" dirty="0" smtClean="0"/>
              <a:t>：  </a:t>
            </a:r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81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dirty="0"/>
              <a:t>Fig. 4 </a:t>
            </a:r>
            <a:r>
              <a:rPr lang="en-US" dirty="0" err="1"/>
              <a:t>Trifluralin</a:t>
            </a:r>
            <a:r>
              <a:rPr lang="en-US" dirty="0" smtClean="0"/>
              <a:t> EC– 2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7" y="2274838"/>
            <a:ext cx="4597582" cy="37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4283968" y="19888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Mean </a:t>
            </a:r>
            <a:r>
              <a:rPr lang="en-US" dirty="0" smtClean="0"/>
              <a:t>value:</a:t>
            </a:r>
            <a:r>
              <a:rPr lang="en-US" dirty="0"/>
              <a:t> </a:t>
            </a:r>
            <a:r>
              <a:rPr lang="en-US" dirty="0" smtClean="0"/>
              <a:t>     456.33 </a:t>
            </a:r>
            <a:r>
              <a:rPr lang="en-US" dirty="0"/>
              <a:t>g/kg</a:t>
            </a:r>
          </a:p>
          <a:p>
            <a:r>
              <a:rPr lang="en-US" dirty="0" err="1"/>
              <a:t>S</a:t>
            </a:r>
            <a:r>
              <a:rPr lang="en-US" baseline="-25000" dirty="0" err="1"/>
              <a:t>r</a:t>
            </a:r>
            <a:r>
              <a:rPr lang="en-US" dirty="0"/>
              <a:t>:	           2.04</a:t>
            </a:r>
          </a:p>
          <a:p>
            <a:r>
              <a:rPr lang="en-US" dirty="0"/>
              <a:t>S</a:t>
            </a:r>
            <a:r>
              <a:rPr lang="en-US" baseline="-25000" dirty="0"/>
              <a:t>R</a:t>
            </a:r>
            <a:r>
              <a:rPr lang="en-US" dirty="0"/>
              <a:t>:	           2.96</a:t>
            </a:r>
          </a:p>
          <a:p>
            <a:r>
              <a:rPr lang="en-US" dirty="0"/>
              <a:t>RSD</a:t>
            </a:r>
            <a:r>
              <a:rPr lang="en-US" baseline="-25000" dirty="0"/>
              <a:t>R</a:t>
            </a:r>
            <a:r>
              <a:rPr lang="en-US" dirty="0"/>
              <a:t>:         </a:t>
            </a:r>
            <a:r>
              <a:rPr lang="en-US" dirty="0" smtClean="0"/>
              <a:t>          0.65</a:t>
            </a:r>
            <a:endParaRPr lang="en-US" dirty="0"/>
          </a:p>
          <a:p>
            <a:r>
              <a:rPr lang="en-US" dirty="0" err="1"/>
              <a:t>RSD</a:t>
            </a:r>
            <a:r>
              <a:rPr lang="en-US" baseline="-25000" dirty="0" err="1"/>
              <a:t>R（Hor</a:t>
            </a:r>
            <a:r>
              <a:rPr lang="en-US" baseline="-25000" dirty="0"/>
              <a:t>）:        </a:t>
            </a:r>
            <a:r>
              <a:rPr lang="en-US" baseline="-25000" dirty="0" smtClean="0"/>
              <a:t>      </a:t>
            </a:r>
            <a:r>
              <a:rPr lang="en-US" dirty="0" smtClean="0"/>
              <a:t>1.59</a:t>
            </a:r>
            <a:endParaRPr lang="en-US" dirty="0"/>
          </a:p>
          <a:p>
            <a:r>
              <a:rPr lang="en-US" dirty="0" err="1"/>
              <a:t>HorRat</a:t>
            </a:r>
            <a:r>
              <a:rPr lang="en-US" dirty="0"/>
              <a:t>:     </a:t>
            </a:r>
            <a:r>
              <a:rPr lang="en-US" dirty="0" smtClean="0"/>
              <a:t>          0.408</a:t>
            </a:r>
            <a:endParaRPr lang="en-US" dirty="0"/>
          </a:p>
          <a:p>
            <a:r>
              <a:rPr lang="en-US" dirty="0"/>
              <a:t>Outlier (Grubbs</a:t>
            </a:r>
            <a:r>
              <a:rPr lang="en-US" dirty="0" smtClean="0"/>
              <a:t>):  none</a:t>
            </a:r>
            <a:endParaRPr lang="en-US" dirty="0"/>
          </a:p>
          <a:p>
            <a:r>
              <a:rPr lang="en-US" dirty="0"/>
              <a:t>Straggler (Grubbs</a:t>
            </a:r>
            <a:r>
              <a:rPr lang="en-US" dirty="0" smtClean="0"/>
              <a:t>):  none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5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PARTICIPANTS	                                         </a:t>
            </a:r>
          </a:p>
          <a:p>
            <a:pPr>
              <a:buFont typeface="Wingdings" pitchFamily="2" charset="2"/>
              <a:buChar char="ü"/>
            </a:pPr>
            <a:r>
              <a:rPr lang="en-US" altLang="zh-CN" dirty="0" smtClean="0"/>
              <a:t>AI </a:t>
            </a:r>
            <a:r>
              <a:rPr lang="en-US" dirty="0" smtClean="0"/>
              <a:t>GENERAL INFORMATION	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SAMPLES	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METHOD	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REMARKS OF THE PARTICIPANTS	                      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EVALUATION AND DISCUSSION	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29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82154"/>
          </a:xfrm>
        </p:spPr>
        <p:txBody>
          <a:bodyPr>
            <a:normAutofit/>
          </a:bodyPr>
          <a:lstStyle/>
          <a:p>
            <a:r>
              <a:rPr lang="en-US" dirty="0"/>
              <a:t>Fig. 4 </a:t>
            </a:r>
            <a:r>
              <a:rPr lang="en-US" dirty="0" err="1"/>
              <a:t>Trifluralin</a:t>
            </a:r>
            <a:r>
              <a:rPr lang="en-US" dirty="0" smtClean="0"/>
              <a:t> EC– 3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4484552" cy="382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4730720" y="22048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Mean </a:t>
            </a:r>
            <a:r>
              <a:rPr lang="en-US" dirty="0" smtClean="0"/>
              <a:t>value:       457.85 </a:t>
            </a:r>
            <a:r>
              <a:rPr lang="en-US" dirty="0"/>
              <a:t>g/kg</a:t>
            </a:r>
          </a:p>
          <a:p>
            <a:r>
              <a:rPr lang="en-US" dirty="0" err="1"/>
              <a:t>Sr</a:t>
            </a:r>
            <a:r>
              <a:rPr lang="en-US" dirty="0"/>
              <a:t>:	           1.58</a:t>
            </a:r>
          </a:p>
          <a:p>
            <a:r>
              <a:rPr lang="en-US" dirty="0"/>
              <a:t>SR:	           2.74</a:t>
            </a:r>
          </a:p>
          <a:p>
            <a:r>
              <a:rPr lang="en-US" dirty="0"/>
              <a:t>RSDR:         </a:t>
            </a:r>
            <a:r>
              <a:rPr lang="en-US" dirty="0" smtClean="0"/>
              <a:t>          0.6</a:t>
            </a:r>
            <a:endParaRPr lang="en-US" dirty="0"/>
          </a:p>
          <a:p>
            <a:r>
              <a:rPr lang="en-US" dirty="0" err="1"/>
              <a:t>RSDR（Hor</a:t>
            </a:r>
            <a:r>
              <a:rPr lang="en-US" dirty="0"/>
              <a:t>）:   </a:t>
            </a:r>
            <a:r>
              <a:rPr lang="en-US" dirty="0" smtClean="0"/>
              <a:t>1.59</a:t>
            </a:r>
            <a:endParaRPr lang="en-US" dirty="0"/>
          </a:p>
          <a:p>
            <a:r>
              <a:rPr lang="en-US" dirty="0" err="1"/>
              <a:t>HorRat</a:t>
            </a:r>
            <a:r>
              <a:rPr lang="en-US" dirty="0"/>
              <a:t>:     </a:t>
            </a:r>
            <a:r>
              <a:rPr lang="en-US" dirty="0" smtClean="0"/>
              <a:t>           0.376</a:t>
            </a:r>
            <a:endParaRPr lang="en-US" dirty="0"/>
          </a:p>
          <a:p>
            <a:r>
              <a:rPr lang="en-US" dirty="0"/>
              <a:t>Outlier (Grubbs): </a:t>
            </a:r>
            <a:r>
              <a:rPr lang="en-US" dirty="0" smtClean="0"/>
              <a:t> none</a:t>
            </a:r>
            <a:endParaRPr lang="en-US" dirty="0"/>
          </a:p>
          <a:p>
            <a:r>
              <a:rPr lang="en-US" dirty="0"/>
              <a:t>Straggler (Grubbs): </a:t>
            </a:r>
            <a:r>
              <a:rPr lang="en-US" dirty="0" smtClean="0"/>
              <a:t> none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57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7. Conclusions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363272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total of 4 different laboratories have participated in this small scale collaborative study. </a:t>
            </a:r>
          </a:p>
          <a:p>
            <a:r>
              <a:rPr lang="en-US" dirty="0"/>
              <a:t>The data presented in the statistical summary show that this method led to </a:t>
            </a:r>
            <a:r>
              <a:rPr lang="en-US" dirty="0" err="1"/>
              <a:t>HorRat</a:t>
            </a:r>
            <a:r>
              <a:rPr lang="en-US" dirty="0"/>
              <a:t> values all within the required range. That is evidence for the fact that the present LC method is acceptable and suitable to produce reproducible results. </a:t>
            </a:r>
          </a:p>
          <a:p>
            <a:r>
              <a:rPr lang="en-US" dirty="0"/>
              <a:t>SYRICIT considers this method to be suitable for the intended purpose, without further changes, and recommends for performing large-scale collaborative trials.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2021 CIPAC Virtual Meeting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35696" y="980728"/>
            <a:ext cx="4248472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Thank You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2708920"/>
            <a:ext cx="8229600" cy="1612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Any Question?</a:t>
            </a:r>
          </a:p>
          <a:p>
            <a:pPr marL="0" indent="0">
              <a:buNone/>
            </a:pPr>
            <a:r>
              <a:rPr lang="en-US" sz="4000" dirty="0" smtClean="0"/>
              <a:t>songjunhua@sinochem.com</a:t>
            </a:r>
            <a:endParaRPr lang="en-US" sz="4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4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Participants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700808"/>
            <a:ext cx="8686800" cy="3384376"/>
          </a:xfrm>
        </p:spPr>
        <p:txBody>
          <a:bodyPr>
            <a:normAutofit/>
          </a:bodyPr>
          <a:lstStyle/>
          <a:p>
            <a:r>
              <a:rPr lang="en-US" dirty="0"/>
              <a:t>Small Scale Collaborative Study for the determination of </a:t>
            </a:r>
            <a:r>
              <a:rPr lang="en-US" dirty="0" err="1"/>
              <a:t>trifluralin</a:t>
            </a:r>
            <a:r>
              <a:rPr lang="en-US" dirty="0"/>
              <a:t> TC and EC formulation by HPLC was organized by Shenyang SYRICI Testing Co., Ltd, and participated by 4 labs. All of the 4 laboratories provided their </a:t>
            </a:r>
            <a:r>
              <a:rPr lang="en-US" dirty="0" smtClean="0"/>
              <a:t>results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2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Participants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4</a:t>
            </a:fld>
            <a:endParaRPr lang="en-US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855255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89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 </a:t>
            </a:r>
            <a:r>
              <a:rPr lang="en-US" altLang="zh-CN" b="1" dirty="0" smtClean="0"/>
              <a:t>AI </a:t>
            </a:r>
            <a:r>
              <a:rPr lang="en-US" b="1" dirty="0" smtClean="0"/>
              <a:t>General </a:t>
            </a:r>
            <a:r>
              <a:rPr lang="en-US" b="1" dirty="0"/>
              <a:t>Information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84651" y="3284984"/>
            <a:ext cx="6759757" cy="201622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Chemical name:   2,6-dinitro-N,N-dipropyl-4-(</a:t>
            </a:r>
            <a:r>
              <a:rPr lang="en-US" sz="2400" dirty="0" err="1"/>
              <a:t>trifluoromethyl</a:t>
            </a:r>
            <a:r>
              <a:rPr lang="en-US" sz="2400" dirty="0" smtClean="0"/>
              <a:t>) </a:t>
            </a:r>
            <a:r>
              <a:rPr lang="en-US" sz="2400" dirty="0" err="1" smtClean="0"/>
              <a:t>benzenamine</a:t>
            </a:r>
            <a:r>
              <a:rPr lang="en-US" sz="2400" dirty="0"/>
              <a:t>)</a:t>
            </a:r>
          </a:p>
          <a:p>
            <a:r>
              <a:rPr lang="en-US" sz="2400" dirty="0" smtClean="0"/>
              <a:t>CAS-No</a:t>
            </a:r>
            <a:r>
              <a:rPr lang="en-US" sz="2400" dirty="0"/>
              <a:t>.:	        1582-09-8</a:t>
            </a:r>
          </a:p>
          <a:p>
            <a:r>
              <a:rPr lang="en-US" sz="2400" dirty="0" smtClean="0"/>
              <a:t>Molecular </a:t>
            </a:r>
            <a:r>
              <a:rPr lang="en-US" sz="2400" dirty="0"/>
              <a:t>mass:    335.3 g/</a:t>
            </a:r>
            <a:r>
              <a:rPr lang="en-US" sz="2400" dirty="0" err="1"/>
              <a:t>mol</a:t>
            </a:r>
            <a:endParaRPr lang="en-US" sz="2400" dirty="0"/>
          </a:p>
          <a:p>
            <a:r>
              <a:rPr lang="en-US" sz="2400" dirty="0"/>
              <a:t>Empirical formula:	 C</a:t>
            </a:r>
            <a:r>
              <a:rPr lang="en-US" sz="2400" baseline="-25000" dirty="0"/>
              <a:t>13</a:t>
            </a:r>
            <a:r>
              <a:rPr lang="en-US" sz="2400" dirty="0"/>
              <a:t>H</a:t>
            </a:r>
            <a:r>
              <a:rPr lang="en-US" sz="2400" baseline="-25000" dirty="0"/>
              <a:t>16</a:t>
            </a:r>
            <a:r>
              <a:rPr lang="en-US" sz="2400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N</a:t>
            </a:r>
            <a:r>
              <a:rPr lang="en-US" sz="2400" baseline="-25000" dirty="0"/>
              <a:t>3</a:t>
            </a:r>
            <a:r>
              <a:rPr lang="en-US" sz="2400" dirty="0"/>
              <a:t>O</a:t>
            </a:r>
            <a:r>
              <a:rPr lang="en-US" sz="2400" baseline="-25000" dirty="0"/>
              <a:t>4</a:t>
            </a:r>
            <a:endParaRPr 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716016" y="1943272"/>
            <a:ext cx="1818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 err="1">
                <a:solidFill>
                  <a:prstClr val="black"/>
                </a:solidFill>
                <a:latin typeface="Arial Black" pitchFamily="34" charset="0"/>
              </a:rPr>
              <a:t>Trifluralin</a:t>
            </a:r>
            <a:endParaRPr lang="en-US" sz="2400" dirty="0">
              <a:solidFill>
                <a:prstClr val="black"/>
              </a:solidFill>
              <a:latin typeface="Arial Black" pitchFamily="34" charset="0"/>
            </a:endParaRPr>
          </a:p>
        </p:txBody>
      </p:sp>
      <p:pic>
        <p:nvPicPr>
          <p:cNvPr id="6" name="图片 5" descr="C:\Users\Raytine\AppData\Local\Temp\TS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720" y="1763259"/>
            <a:ext cx="1858010" cy="8216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8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Samples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844824"/>
            <a:ext cx="7848872" cy="35283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Trifluralin</a:t>
            </a:r>
            <a:r>
              <a:rPr lang="en-US" sz="2800" dirty="0" smtClean="0"/>
              <a:t> tech.  </a:t>
            </a:r>
            <a:r>
              <a:rPr lang="en-US" sz="2800" dirty="0"/>
              <a:t>(TC-1 Batch </a:t>
            </a:r>
            <a:r>
              <a:rPr lang="en-US" sz="2800" dirty="0" smtClean="0"/>
              <a:t>No. </a:t>
            </a:r>
            <a:r>
              <a:rPr lang="en-US" sz="2800" dirty="0"/>
              <a:t>2020071501)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Trifluralin</a:t>
            </a:r>
            <a:r>
              <a:rPr lang="en-US" sz="2800" dirty="0" smtClean="0"/>
              <a:t> </a:t>
            </a:r>
            <a:r>
              <a:rPr lang="en-US" sz="2800" dirty="0"/>
              <a:t>tech. </a:t>
            </a:r>
            <a:r>
              <a:rPr lang="en-US" sz="2800" dirty="0" smtClean="0"/>
              <a:t> </a:t>
            </a:r>
            <a:r>
              <a:rPr lang="en-US" sz="2800" dirty="0"/>
              <a:t>(TC-2 Batch No.</a:t>
            </a:r>
            <a:r>
              <a:rPr lang="en-US" sz="2800" dirty="0" smtClean="0"/>
              <a:t> </a:t>
            </a:r>
            <a:r>
              <a:rPr lang="en-US" sz="2800" dirty="0"/>
              <a:t>2020081903)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Trifluralin</a:t>
            </a:r>
            <a:r>
              <a:rPr lang="en-US" sz="2800" dirty="0" smtClean="0"/>
              <a:t> EC (EC-1 </a:t>
            </a:r>
            <a:r>
              <a:rPr lang="en-US" sz="2800" dirty="0"/>
              <a:t>Batch No.</a:t>
            </a:r>
            <a:r>
              <a:rPr lang="en-US" sz="2800" dirty="0" smtClean="0"/>
              <a:t> </a:t>
            </a:r>
            <a:r>
              <a:rPr lang="en-US" sz="2800" dirty="0"/>
              <a:t>2020062401)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Trifluralin</a:t>
            </a:r>
            <a:r>
              <a:rPr lang="en-US" sz="2800" dirty="0" smtClean="0"/>
              <a:t> </a:t>
            </a:r>
            <a:r>
              <a:rPr lang="en-US" sz="2800" dirty="0"/>
              <a:t>EC 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EC-2 </a:t>
            </a:r>
            <a:r>
              <a:rPr lang="en-US" sz="2800" dirty="0"/>
              <a:t>Batch No.</a:t>
            </a:r>
            <a:r>
              <a:rPr lang="en-US" sz="2800" dirty="0" smtClean="0"/>
              <a:t> </a:t>
            </a:r>
            <a:r>
              <a:rPr lang="en-US" sz="2800" dirty="0"/>
              <a:t>2020072401)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 smtClean="0"/>
              <a:t>Trifluralin</a:t>
            </a:r>
            <a:r>
              <a:rPr lang="en-US" sz="2800" dirty="0" smtClean="0"/>
              <a:t> </a:t>
            </a:r>
            <a:r>
              <a:rPr lang="en-US" sz="2800" dirty="0"/>
              <a:t>EC 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EC</a:t>
            </a:r>
            <a:r>
              <a:rPr lang="en-US" sz="2800" dirty="0"/>
              <a:t>-</a:t>
            </a:r>
            <a:r>
              <a:rPr lang="en-US" sz="2800" dirty="0" smtClean="0"/>
              <a:t>3 </a:t>
            </a:r>
            <a:r>
              <a:rPr lang="en-US" sz="2800" dirty="0"/>
              <a:t>Batch No. </a:t>
            </a:r>
            <a:r>
              <a:rPr lang="en-US" sz="2800" dirty="0" smtClean="0"/>
              <a:t>2020080701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err="1"/>
              <a:t>Trifluralin</a:t>
            </a:r>
            <a:r>
              <a:rPr lang="en-US" sz="2800" dirty="0"/>
              <a:t>, reference standard (</a:t>
            </a:r>
            <a:r>
              <a:rPr lang="en-US" sz="2800" dirty="0" smtClean="0"/>
              <a:t>purity 99.3 </a:t>
            </a:r>
            <a:r>
              <a:rPr lang="en-US" sz="2800" dirty="0"/>
              <a:t>%w/w) </a:t>
            </a:r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2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484784"/>
            <a:ext cx="8435280" cy="45259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4.1 Scope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The determination of </a:t>
            </a:r>
            <a:r>
              <a:rPr lang="en-US" dirty="0" err="1"/>
              <a:t>Trifluralin</a:t>
            </a:r>
            <a:r>
              <a:rPr lang="en-US" dirty="0"/>
              <a:t> </a:t>
            </a:r>
            <a:r>
              <a:rPr lang="en-US" dirty="0" smtClean="0"/>
              <a:t>content </a:t>
            </a:r>
            <a:r>
              <a:rPr lang="en-US" dirty="0"/>
              <a:t>in </a:t>
            </a:r>
            <a:r>
              <a:rPr lang="en-US" dirty="0" smtClean="0"/>
              <a:t>TC and </a:t>
            </a:r>
            <a:r>
              <a:rPr lang="en-US" dirty="0"/>
              <a:t>EC </a:t>
            </a:r>
            <a:r>
              <a:rPr lang="en-US" dirty="0" smtClean="0"/>
              <a:t>formulation.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4.2 Principle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/>
              <a:t>Trifluralin</a:t>
            </a:r>
            <a:r>
              <a:rPr lang="en-US" dirty="0"/>
              <a:t> is determined by reversed </a:t>
            </a:r>
            <a:r>
              <a:rPr lang="en-US" dirty="0" smtClean="0"/>
              <a:t>HPLC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using UV detection at 280 nm and external standardization.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5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Method Condition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1844824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Column: Eclipse 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ea typeface="MS Mincho"/>
              </a:rPr>
              <a:t>Zorbax</a:t>
            </a: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 XDB-C8 150 x 4.6 mm (</a:t>
            </a:r>
            <a:r>
              <a:rPr lang="en-GB" i="1" dirty="0" err="1">
                <a:solidFill>
                  <a:srgbClr val="000000"/>
                </a:solidFill>
                <a:latin typeface="Times New Roman"/>
                <a:ea typeface="MS Mincho"/>
              </a:rPr>
              <a:t>i.d.</a:t>
            </a: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), 5 um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Mobile phase: Acetonitrile: </a:t>
            </a:r>
            <a:r>
              <a:rPr lang="en-GB" i="1" dirty="0" smtClean="0">
                <a:solidFill>
                  <a:srgbClr val="000000"/>
                </a:solidFill>
                <a:latin typeface="Times New Roman"/>
                <a:ea typeface="MS Mincho"/>
              </a:rPr>
              <a:t>water=</a:t>
            </a:r>
            <a:r>
              <a:rPr lang="en-US" altLang="zh-CN" i="1" dirty="0" smtClean="0">
                <a:solidFill>
                  <a:srgbClr val="000000"/>
                </a:solidFill>
                <a:latin typeface="Times New Roman"/>
                <a:ea typeface="MS Mincho"/>
              </a:rPr>
              <a:t>77</a:t>
            </a:r>
            <a:r>
              <a:rPr lang="en-GB" i="1" dirty="0" smtClean="0">
                <a:solidFill>
                  <a:srgbClr val="000000"/>
                </a:solidFill>
                <a:latin typeface="Times New Roman"/>
                <a:ea typeface="MS Mincho"/>
              </a:rPr>
              <a:t>:2</a:t>
            </a:r>
            <a:r>
              <a:rPr lang="en-US" altLang="zh-CN" i="1" dirty="0" smtClean="0">
                <a:solidFill>
                  <a:srgbClr val="000000"/>
                </a:solidFill>
                <a:latin typeface="Times New Roman"/>
                <a:ea typeface="MS Mincho"/>
              </a:rPr>
              <a:t>3</a:t>
            </a:r>
            <a:r>
              <a:rPr lang="en-GB" i="1" dirty="0" smtClean="0">
                <a:solidFill>
                  <a:srgbClr val="000000"/>
                </a:solidFill>
                <a:latin typeface="Times New Roman"/>
                <a:ea typeface="MS Mincho"/>
              </a:rPr>
              <a:t>(V/V</a:t>
            </a: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)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Column temperature: 25℃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Injection volume: 5ul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Flow rate: 1.0ml/min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Detector wavelength: 280nm 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Run time: 8.00 min</a:t>
            </a:r>
          </a:p>
          <a:p>
            <a:pPr marL="270510" indent="-180340">
              <a:spcAft>
                <a:spcPts val="0"/>
              </a:spcAft>
              <a:tabLst>
                <a:tab pos="1890395" algn="l"/>
              </a:tabLst>
            </a:pPr>
            <a:r>
              <a:rPr lang="en-GB" i="1" dirty="0">
                <a:solidFill>
                  <a:srgbClr val="000000"/>
                </a:solidFill>
                <a:latin typeface="Times New Roman"/>
                <a:ea typeface="MS Mincho"/>
              </a:rPr>
              <a:t>Retention time: </a:t>
            </a:r>
            <a:r>
              <a:rPr lang="en-GB" i="1" dirty="0" smtClean="0">
                <a:solidFill>
                  <a:srgbClr val="000000"/>
                </a:solidFill>
                <a:latin typeface="Times New Roman"/>
                <a:ea typeface="MS Mincho"/>
              </a:rPr>
              <a:t>approximately </a:t>
            </a:r>
            <a:r>
              <a:rPr lang="en-US" altLang="zh-CN" i="1" dirty="0" smtClean="0">
                <a:solidFill>
                  <a:srgbClr val="000000"/>
                </a:solidFill>
                <a:latin typeface="Times New Roman"/>
                <a:ea typeface="MS Mincho"/>
              </a:rPr>
              <a:t>5.2 </a:t>
            </a:r>
            <a:r>
              <a:rPr lang="en-GB" i="1" dirty="0" smtClean="0">
                <a:solidFill>
                  <a:srgbClr val="000000"/>
                </a:solidFill>
                <a:latin typeface="Times New Roman"/>
                <a:ea typeface="MS Mincho"/>
              </a:rPr>
              <a:t>min</a:t>
            </a:r>
            <a:endParaRPr lang="en-GB" i="1" dirty="0">
              <a:solidFill>
                <a:srgbClr val="000000"/>
              </a:solidFill>
              <a:latin typeface="Times New Roman"/>
              <a:ea typeface="MS Mincho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4.3 Procedure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Each  </a:t>
            </a:r>
            <a:r>
              <a:rPr lang="en-US" dirty="0"/>
              <a:t>sample  was  analyzed  using  </a:t>
            </a:r>
            <a:r>
              <a:rPr lang="en-US" dirty="0">
                <a:solidFill>
                  <a:srgbClr val="FF0000"/>
                </a:solidFill>
              </a:rPr>
              <a:t>four  independent  determinations</a:t>
            </a:r>
            <a:r>
              <a:rPr lang="en-US" dirty="0"/>
              <a:t>.  The samples  were analyzed on </a:t>
            </a:r>
            <a:r>
              <a:rPr lang="en-US" dirty="0">
                <a:solidFill>
                  <a:srgbClr val="FF0000"/>
                </a:solidFill>
              </a:rPr>
              <a:t>two different days</a:t>
            </a:r>
            <a:r>
              <a:rPr lang="en-US" dirty="0"/>
              <a:t>, each day involving </a:t>
            </a:r>
            <a:r>
              <a:rPr lang="en-US" dirty="0">
                <a:solidFill>
                  <a:srgbClr val="FF0000"/>
                </a:solidFill>
              </a:rPr>
              <a:t>duplicate injections of duplicate weights</a:t>
            </a:r>
            <a:r>
              <a:rPr lang="en-US" dirty="0"/>
              <a:t>. Both test and reference solutions were freshly prepared on each day. The four injections of each  test  solution  were  bracketed  by  double  injections  of  the  calibration  solution.  The average </a:t>
            </a:r>
            <a:r>
              <a:rPr lang="en-US" dirty="0" err="1" smtClean="0"/>
              <a:t>Trifluralin</a:t>
            </a:r>
            <a:r>
              <a:rPr lang="en-US" dirty="0" smtClean="0"/>
              <a:t> in </a:t>
            </a:r>
            <a:r>
              <a:rPr lang="en-US" dirty="0"/>
              <a:t>the test solution, was calculated using the injection before and after the test injections.</a:t>
            </a:r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2021 CIPAC Virtual Meeting</a:t>
            </a: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A3EDA-7E62-4679-A08D-FF786A4366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4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13043</TotalTime>
  <Words>675</Words>
  <Application>Microsoft Office PowerPoint</Application>
  <PresentationFormat>全屏显示(4:3)</PresentationFormat>
  <Paragraphs>168</Paragraphs>
  <Slides>22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主题​​</vt:lpstr>
      <vt:lpstr> Small Scale Collaborative Study for the Determination of Trifluralin TC and EC formulation by HPLC  </vt:lpstr>
      <vt:lpstr>Content</vt:lpstr>
      <vt:lpstr>Participants</vt:lpstr>
      <vt:lpstr>Participants</vt:lpstr>
      <vt:lpstr> AI General Information </vt:lpstr>
      <vt:lpstr>Samples</vt:lpstr>
      <vt:lpstr>Method</vt:lpstr>
      <vt:lpstr>Method Condition</vt:lpstr>
      <vt:lpstr>Method</vt:lpstr>
      <vt:lpstr>Analytical Condition of Participants</vt:lpstr>
      <vt:lpstr>6.1 Data Review </vt:lpstr>
      <vt:lpstr>6.2 Determination of Trifluralin </vt:lpstr>
      <vt:lpstr>Table 1 Results of 4 labs </vt:lpstr>
      <vt:lpstr>Table 2  Mean values </vt:lpstr>
      <vt:lpstr>Table 3 Summary of the statistical evaluation</vt:lpstr>
      <vt:lpstr>  Fig. 1 Trifluralin TC-1 </vt:lpstr>
      <vt:lpstr>Fig. 2 Trifluralin TC-2</vt:lpstr>
      <vt:lpstr>Fig. Trifluralin EC-1 </vt:lpstr>
      <vt:lpstr>Fig. 4 Trifluralin EC– 2 </vt:lpstr>
      <vt:lpstr>Fig. 4 Trifluralin EC– 3</vt:lpstr>
      <vt:lpstr>7. Conclusions 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Scale Collaborative Study for the Determination of Chlorpyrifos in TC and EC formulation by HPLC</dc:title>
  <dc:creator>Raytine</dc:creator>
  <cp:lastModifiedBy>Raytine</cp:lastModifiedBy>
  <cp:revision>43</cp:revision>
  <cp:lastPrinted>2021-06-05T07:11:05Z</cp:lastPrinted>
  <dcterms:created xsi:type="dcterms:W3CDTF">2021-04-28T06:38:47Z</dcterms:created>
  <dcterms:modified xsi:type="dcterms:W3CDTF">2021-06-07T01:07:31Z</dcterms:modified>
</cp:coreProperties>
</file>